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68" r:id="rId4"/>
    <p:sldId id="269" r:id="rId5"/>
    <p:sldId id="270" r:id="rId6"/>
    <p:sldId id="271" r:id="rId7"/>
    <p:sldId id="275" r:id="rId8"/>
    <p:sldId id="274" r:id="rId9"/>
    <p:sldId id="273" r:id="rId10"/>
    <p:sldId id="272" r:id="rId11"/>
    <p:sldId id="279" r:id="rId12"/>
    <p:sldId id="280" r:id="rId13"/>
    <p:sldId id="277" r:id="rId14"/>
    <p:sldId id="278" r:id="rId15"/>
    <p:sldId id="281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5E8A8-BB30-43E7-9992-B38ADD733280}" v="1" dt="2022-10-03T10:56:52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992" autoAdjust="0"/>
  </p:normalViewPr>
  <p:slideViewPr>
    <p:cSldViewPr>
      <p:cViewPr>
        <p:scale>
          <a:sx n="69" d="100"/>
          <a:sy n="69" d="100"/>
        </p:scale>
        <p:origin x="-28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July - Sept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Permits</c:v>
                </c:pt>
                <c:pt idx="1">
                  <c:v>COPs</c:v>
                </c:pt>
                <c:pt idx="2">
                  <c:v>Amendments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C7-4F4B-A1A5-9A34024DC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 - Dec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Permits</c:v>
                </c:pt>
                <c:pt idx="1">
                  <c:v>COPs</c:v>
                </c:pt>
                <c:pt idx="2">
                  <c:v>Amendments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C7-4F4B-A1A5-9A34024DCC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 - 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Permits</c:v>
                </c:pt>
                <c:pt idx="1">
                  <c:v>COPs</c:v>
                </c:pt>
                <c:pt idx="2">
                  <c:v>Amendments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5C7-4F4B-A1A5-9A34024DCC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Apr - June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Permits</c:v>
                </c:pt>
                <c:pt idx="1">
                  <c:v>COPs</c:v>
                </c:pt>
                <c:pt idx="2">
                  <c:v>Amendments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5C7-4F4B-A1A5-9A34024DC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515328"/>
        <c:axId val="8787584"/>
      </c:barChart>
      <c:catAx>
        <c:axId val="3651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7584"/>
        <c:crosses val="autoZero"/>
        <c:auto val="1"/>
        <c:lblAlgn val="ctr"/>
        <c:lblOffset val="100"/>
        <c:noMultiLvlLbl val="0"/>
      </c:catAx>
      <c:valAx>
        <c:axId val="87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1EA40-25F0-4470-974A-27199EE32C3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B998B0A-01F3-4FFA-87DF-6948689EB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7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5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/>
            <a:endParaRPr lang="en-US" kern="1400" spc="-5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0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3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98B0A-01F3-4FFA-87DF-6948689EB0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xanne.reiley@tn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4E68F49-DC94-4BDC-9B46-E2B7B8395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TN Oil &amp; Gas Update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D813D04-24C6-4B5F-82D8-3B004CAE48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2022 Tennessee Oil &amp; Gas Association Convention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FAB5DC-42A2-44D2-8463-32C4717CCA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Roxanne Reiley, Deputy Director/Oil &amp; Gas Supervisor | October 3, 2022</a:t>
            </a:r>
          </a:p>
        </p:txBody>
      </p:sp>
    </p:spTree>
    <p:extLst>
      <p:ext uri="{BB962C8B-B14F-4D97-AF65-F5344CB8AC3E}">
        <p14:creationId xmlns:p14="http://schemas.microsoft.com/office/powerpoint/2010/main" val="249506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65C7491-BEBF-4A62-AE80-B3BF9576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8EA6A7D-7482-40AD-80CC-023B3382A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132764-FAEB-4E04-8C3E-B74F6A37D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287" y="1772895"/>
            <a:ext cx="4962144" cy="3721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CEE8F5-EFCB-4F42-B577-841AF858E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208" y="1774276"/>
            <a:ext cx="4958462" cy="37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24E28-3E4D-4765-9625-4EFB7325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FY2022 Administrative Actions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50E172D0-FBE8-4A01-ACFE-7B53413F3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52129"/>
              </p:ext>
            </p:extLst>
          </p:nvPr>
        </p:nvGraphicFramePr>
        <p:xfrm>
          <a:off x="228600" y="1193800"/>
          <a:ext cx="8763000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14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9A314-AD4C-458F-A4C5-471E481D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0C87B7-CC16-4220-80C1-E1BDBD09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signs</a:t>
            </a:r>
          </a:p>
          <a:p>
            <a:r>
              <a:rPr lang="en-US" dirty="0"/>
              <a:t>Maintain tank pits </a:t>
            </a:r>
          </a:p>
          <a:p>
            <a:r>
              <a:rPr lang="en-US" dirty="0"/>
              <a:t>Keep sites clear of debris &amp; vegetation mowed down</a:t>
            </a:r>
          </a:p>
          <a:p>
            <a:r>
              <a:rPr lang="en-US" dirty="0"/>
              <a:t>Bury flow lines</a:t>
            </a:r>
          </a:p>
          <a:p>
            <a:r>
              <a:rPr lang="en-US" dirty="0"/>
              <a:t>Submit your paperwork </a:t>
            </a:r>
          </a:p>
          <a:p>
            <a:r>
              <a:rPr lang="en-US" dirty="0"/>
              <a:t>Communication with inspectors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1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8DAD4-4E0D-4AF9-A4A6-36DF6390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Oil Production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BECE8985-F231-4E4C-82D5-6104E28B7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82158"/>
              </p:ext>
            </p:extLst>
          </p:nvPr>
        </p:nvGraphicFramePr>
        <p:xfrm>
          <a:off x="228600" y="1193800"/>
          <a:ext cx="8763000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xmlns="" val="3129237503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125417399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1161904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County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Bbls</a:t>
                      </a:r>
                      <a:endParaRPr lang="en-US" sz="2400" dirty="0"/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# of Producing Wells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xmlns="" val="215399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Anderson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7,342.18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5015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Campbell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3,367.28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94320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Claiborne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9,077.87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49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326599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Clay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4,499.67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14016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Fentress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25,114.81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834983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Hancock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2,754.71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28964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Morgan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53,074.16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223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49566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Overton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58,549.75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106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3181830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Pickett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8,681.21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35192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Scott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39,003.76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182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50228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TOTALS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211,465.40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bbls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812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404008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8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7161E-D142-476E-B1F5-D674AFE7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Gas Production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0F89688-BB30-4580-9371-B2181DC30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384852"/>
              </p:ext>
            </p:extLst>
          </p:nvPr>
        </p:nvGraphicFramePr>
        <p:xfrm>
          <a:off x="221343" y="1717040"/>
          <a:ext cx="8763000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xmlns="" val="3622683453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165047292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xmlns="" val="287812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County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mcf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# of Producing Wells</a:t>
                      </a:r>
                    </a:p>
                  </a:txBody>
                  <a:tcPr marL="182880"/>
                </a:tc>
                <a:extLst>
                  <a:ext uri="{0D108BD9-81ED-4DB2-BD59-A6C34878D82A}">
                    <a16:rowId xmlns:a16="http://schemas.microsoft.com/office/drawing/2014/main" xmlns="" val="9578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Anderson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1,383,555.63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305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245070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Campbell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259,186.81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44300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Claiborne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436,859.38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87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204673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Fentress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34,589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3522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Morgan 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747,072.68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234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348539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Roane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12,162.00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278482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Scott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1,531,908.103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198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294137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TOTALS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4,405,333.60 mcf</a:t>
                      </a:r>
                    </a:p>
                  </a:txBody>
                  <a:tcPr marL="18288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933</a:t>
                      </a:r>
                    </a:p>
                  </a:txBody>
                  <a:tcPr marL="182880" marR="9525" marT="9525" marB="0"/>
                </a:tc>
                <a:extLst>
                  <a:ext uri="{0D108BD9-81ED-4DB2-BD59-A6C34878D82A}">
                    <a16:rowId xmlns:a16="http://schemas.microsoft.com/office/drawing/2014/main" xmlns="" val="1987243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4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325CD-E13D-4CB3-8E82-58312FB0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11E6F-69CF-4E4F-A7F0-355E2174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inspection forms!</a:t>
            </a:r>
          </a:p>
          <a:p>
            <a:r>
              <a:rPr lang="en-US" dirty="0"/>
              <a:t>Improvements to online map</a:t>
            </a:r>
          </a:p>
          <a:p>
            <a:r>
              <a:rPr lang="en-US" dirty="0"/>
              <a:t>What else do you guys want to see?!</a:t>
            </a:r>
          </a:p>
          <a:p>
            <a:r>
              <a:rPr lang="en-US" dirty="0"/>
              <a:t>What are your concerns?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Roxanne Reiley</a:t>
            </a:r>
          </a:p>
          <a:p>
            <a:pPr marL="0" indent="0">
              <a:buNone/>
            </a:pPr>
            <a:r>
              <a:rPr lang="en-US" dirty="0"/>
              <a:t>Oil &amp; Gas Supervisor/Deputy Director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roxanne.reiley@tn.gov</a:t>
            </a:r>
            <a:endParaRPr lang="en-US" dirty="0"/>
          </a:p>
          <a:p>
            <a:pPr marL="0" indent="0">
              <a:buNone/>
            </a:pPr>
            <a:r>
              <a:rPr lang="en-US"/>
              <a:t>865-770-8812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7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832001-3825-4915-ACAF-2AD43F43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Mineral &amp; Geologic Resources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6AB31A-D95C-40A8-85AA-8E754510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change to separate the mineral extraction regulatory and support programs from the Division of Water Resources. Programs included: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NPDES Mining Unit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&amp; Gas Program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Reclamation/Abandoned Mine Lands Program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 Coal Mining Program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 Geologic Survey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Commissioner Salyers designated the DMGR Director as the duly “authorized representative” for the following: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ermitting actions </a:t>
            </a:r>
            <a:r>
              <a:rPr lang="en-US" sz="14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NPDES, </a:t>
            </a:r>
            <a:r>
              <a:rPr lang="en-US" sz="14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ARAPs, TN Non-Coal Surface Mining Permits, and </a:t>
            </a:r>
            <a:r>
              <a:rPr lang="en-US" sz="14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UIC Class II wells)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Oil &amp; Gas Supervisor was already an authorized representative of the Commissioner</a:t>
            </a:r>
            <a:endParaRPr lang="en-US" sz="1200" kern="1400" spc="-5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Director’s Orders (CAPs, Civil Penalties, Damages, Consent Orders, and Settlement Agreements)</a:t>
            </a:r>
            <a:endParaRPr lang="en-US" sz="1400" kern="1400" spc="-5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400" spc="-5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 that remain with DWR: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Fiscal operations, including budget, invoicing, etc.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400" spc="-50" dirty="0">
                <a:ea typeface="Calibri" panose="020F0502020204030204" pitchFamily="34" charset="0"/>
                <a:cs typeface="Times New Roman" panose="02020603050405020304" pitchFamily="18" charset="0"/>
              </a:rPr>
              <a:t>Water Quality Control, Oil &amp; Gas Board</a:t>
            </a:r>
          </a:p>
        </p:txBody>
      </p:sp>
    </p:spTree>
    <p:extLst>
      <p:ext uri="{BB962C8B-B14F-4D97-AF65-F5344CB8AC3E}">
        <p14:creationId xmlns:p14="http://schemas.microsoft.com/office/powerpoint/2010/main" val="368908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27F08-25C4-416E-8383-92B281D7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&amp; Gas Online Map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5B8C6FE-6ED5-4BDF-9A9B-18D4677AC7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1200" y="1143000"/>
            <a:ext cx="3352800" cy="4957763"/>
          </a:xfrm>
        </p:spPr>
        <p:txBody>
          <a:bodyPr>
            <a:normAutofit fontScale="92500"/>
          </a:bodyPr>
          <a:lstStyle/>
          <a:p>
            <a:r>
              <a:rPr lang="en-US" dirty="0"/>
              <a:t>Now updating! </a:t>
            </a:r>
          </a:p>
          <a:p>
            <a:pPr lvl="1"/>
            <a:r>
              <a:rPr lang="en-US" dirty="0"/>
              <a:t>Basic info, but current</a:t>
            </a:r>
          </a:p>
          <a:p>
            <a:r>
              <a:rPr lang="en-US" dirty="0"/>
              <a:t>Monthly Updates</a:t>
            </a:r>
          </a:p>
          <a:p>
            <a:pPr lvl="1"/>
            <a:r>
              <a:rPr lang="en-US" dirty="0"/>
              <a:t>New Permits</a:t>
            </a:r>
          </a:p>
          <a:p>
            <a:pPr lvl="1"/>
            <a:r>
              <a:rPr lang="en-US" dirty="0"/>
              <a:t>Change of Operators</a:t>
            </a:r>
          </a:p>
          <a:p>
            <a:pPr lvl="1"/>
            <a:r>
              <a:rPr lang="en-US" dirty="0"/>
              <a:t>Lat/Long updates</a:t>
            </a:r>
          </a:p>
          <a:p>
            <a:pPr lvl="1"/>
            <a:r>
              <a:rPr lang="en-US" dirty="0"/>
              <a:t>Amended Well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52B8CE-29D3-46AD-9E15-01EF1EF5B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" y="1523473"/>
            <a:ext cx="5720654" cy="3811054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736CC391-B567-4235-A38C-174DF82029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2" t="6054"/>
          <a:stretch/>
        </p:blipFill>
        <p:spPr>
          <a:xfrm>
            <a:off x="3341915" y="3429000"/>
            <a:ext cx="2324265" cy="25066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8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A20722B-31EE-4519-91C0-3B0CF699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Contract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633D81-4FF7-4DAB-B54B-F541730D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Authority found in T.C.A.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 60-1-404 &amp; 60-1-705</a:t>
            </a:r>
          </a:p>
          <a:p>
            <a:r>
              <a:rPr lang="en-US" dirty="0"/>
              <a:t>Securing Funds: </a:t>
            </a:r>
          </a:p>
          <a:p>
            <a:pPr lvl="1"/>
            <a:r>
              <a:rPr lang="en-US" dirty="0"/>
              <a:t>Penalties &amp; Forfeitures</a:t>
            </a:r>
          </a:p>
          <a:p>
            <a:r>
              <a:rPr lang="en-US" dirty="0"/>
              <a:t>Eligible Work: </a:t>
            </a:r>
          </a:p>
          <a:p>
            <a:pPr lvl="1"/>
            <a:r>
              <a:rPr lang="en-US" dirty="0"/>
              <a:t>Site Protection &amp; Reclamation on land &amp; water damaged by surface disturbances</a:t>
            </a:r>
          </a:p>
          <a:p>
            <a:pPr lvl="1"/>
            <a:r>
              <a:rPr lang="en-US" dirty="0"/>
              <a:t>Plugging dry or abandoned wells</a:t>
            </a:r>
          </a:p>
          <a:p>
            <a:pPr lvl="1"/>
            <a:r>
              <a:rPr lang="en-US" dirty="0"/>
              <a:t>Plugging wells drilled before January 1, 1988</a:t>
            </a:r>
          </a:p>
          <a:p>
            <a:r>
              <a:rPr lang="en-US" dirty="0"/>
              <a:t>Supervisor may contract with any person or public agency to perform reclamation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D4121-91C0-42CD-8FEF-609A81CF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State Procurement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7D9EF4C-E054-443C-8C0F-A02833657E3F}"/>
              </a:ext>
            </a:extLst>
          </p:cNvPr>
          <p:cNvSpPr txBox="1">
            <a:spLocks/>
          </p:cNvSpPr>
          <p:nvPr/>
        </p:nvSpPr>
        <p:spPr>
          <a:xfrm>
            <a:off x="38100" y="1671320"/>
            <a:ext cx="3200400" cy="31496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bg2"/>
              </a:buClr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Formal Procurement &gt;$50,000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 long time to prepare and usher through the process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difficult to manage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bond required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at least 3 bids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Rely exclusively on State to prepare contracts</a:t>
            </a:r>
          </a:p>
          <a:p>
            <a:pPr lvl="1">
              <a:lnSpc>
                <a:spcPct val="12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Addresses lots of wells at once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452F2969-A526-45C4-93CD-E1E786719C76}"/>
              </a:ext>
            </a:extLst>
          </p:cNvPr>
          <p:cNvSpPr txBox="1">
            <a:spLocks/>
          </p:cNvSpPr>
          <p:nvPr/>
        </p:nvSpPr>
        <p:spPr>
          <a:xfrm>
            <a:off x="2971800" y="1630680"/>
            <a:ext cx="3200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▫"/>
              <a:defRPr sz="16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tx1"/>
                </a:solidFill>
              </a:rPr>
              <a:t>Informal Procurement $10,001 - $49,999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</a:rPr>
              <a:t>Faster, more efficient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</a:rPr>
              <a:t>Easier to manage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</a:rPr>
              <a:t>No performance bond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</a:rPr>
              <a:t>Requires at least 3 bids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</a:rPr>
              <a:t>Cooperative effort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</a:rPr>
              <a:t>Smaller number at any one time, but hopefully just as many in the end.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721F1990-DD21-44D1-8EFF-395C23F611B2}"/>
              </a:ext>
            </a:extLst>
          </p:cNvPr>
          <p:cNvSpPr txBox="1">
            <a:spLocks/>
          </p:cNvSpPr>
          <p:nvPr/>
        </p:nvSpPr>
        <p:spPr>
          <a:xfrm>
            <a:off x="5943600" y="1447800"/>
            <a:ext cx="3200400" cy="259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i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500" i="0" dirty="0">
                <a:solidFill>
                  <a:schemeClr val="tx1"/>
                </a:solidFill>
              </a:rPr>
              <a:t>Small Procurement </a:t>
            </a:r>
            <a:br>
              <a:rPr lang="en-US" sz="1500" i="0" dirty="0">
                <a:solidFill>
                  <a:schemeClr val="tx1"/>
                </a:solidFill>
              </a:rPr>
            </a:br>
            <a:r>
              <a:rPr lang="en-US" sz="1500" i="0" dirty="0">
                <a:solidFill>
                  <a:schemeClr val="tx1"/>
                </a:solidFill>
              </a:rPr>
              <a:t>&lt;$10,000</a:t>
            </a:r>
          </a:p>
          <a:p>
            <a:pPr marL="742950" lvl="1" indent="-285750">
              <a:spcBef>
                <a:spcPts val="312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3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Faster, more efficient</a:t>
            </a:r>
          </a:p>
          <a:p>
            <a:pPr marL="742950" lvl="1" indent="-285750">
              <a:spcBef>
                <a:spcPts val="312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3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Easier to manage</a:t>
            </a:r>
          </a:p>
          <a:p>
            <a:pPr marL="742950" lvl="1" indent="-285750">
              <a:spcBef>
                <a:spcPts val="312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3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performance bond</a:t>
            </a:r>
          </a:p>
          <a:p>
            <a:pPr marL="742950" lvl="1" indent="-285750">
              <a:spcBef>
                <a:spcPts val="312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3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minimum number of bids</a:t>
            </a:r>
          </a:p>
          <a:p>
            <a:pPr marL="742950" lvl="1" indent="-285750">
              <a:spcBef>
                <a:spcPts val="312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3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Cooperative effort</a:t>
            </a:r>
          </a:p>
          <a:p>
            <a:pPr marL="742950" lvl="1" indent="-285750">
              <a:spcBef>
                <a:spcPts val="312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3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Smaller number at any one time, but hopefully just as many in the end.</a:t>
            </a:r>
          </a:p>
        </p:txBody>
      </p:sp>
    </p:spTree>
    <p:extLst>
      <p:ext uri="{BB962C8B-B14F-4D97-AF65-F5344CB8AC3E}">
        <p14:creationId xmlns:p14="http://schemas.microsoft.com/office/powerpoint/2010/main" val="38879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B06AE-9514-4A14-B474-34CF3C4B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Contract Successes  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xmlns="" id="{9B31249E-F7B9-46B0-965B-B2520C69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in Dec. 2021</a:t>
            </a:r>
          </a:p>
          <a:p>
            <a:r>
              <a:rPr lang="en-US" dirty="0"/>
              <a:t>Plugged 22 wells in FY22</a:t>
            </a:r>
          </a:p>
          <a:p>
            <a:r>
              <a:rPr lang="en-US" dirty="0"/>
              <a:t>Spent $69,995.80</a:t>
            </a:r>
          </a:p>
          <a:p>
            <a:r>
              <a:rPr lang="en-US" dirty="0"/>
              <a:t>P.O.s generally issued in 3 days from receipt of bid</a:t>
            </a:r>
          </a:p>
          <a:p>
            <a:r>
              <a:rPr lang="en-US" dirty="0"/>
              <a:t>Some success stories: </a:t>
            </a:r>
          </a:p>
          <a:p>
            <a:pPr lvl="1"/>
            <a:r>
              <a:rPr lang="en-US" dirty="0"/>
              <a:t>Highland Drilling well – landowner request</a:t>
            </a:r>
          </a:p>
          <a:p>
            <a:pPr lvl="1"/>
            <a:r>
              <a:rPr lang="en-US" dirty="0"/>
              <a:t>Pre-Permit wells – allow operators to drill new wells</a:t>
            </a:r>
          </a:p>
          <a:p>
            <a:pPr lvl="1"/>
            <a:r>
              <a:rPr lang="en-US" dirty="0"/>
              <a:t>G.C. Pemberton #2 – well in the lake</a:t>
            </a:r>
          </a:p>
        </p:txBody>
      </p:sp>
    </p:spTree>
    <p:extLst>
      <p:ext uri="{BB962C8B-B14F-4D97-AF65-F5344CB8AC3E}">
        <p14:creationId xmlns:p14="http://schemas.microsoft.com/office/powerpoint/2010/main" val="147645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3063FF44-4C22-4FD5-BEBD-E31EA885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4A06E60-8F77-46EB-B89A-C45477EE7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498" y="1723503"/>
            <a:ext cx="4954385" cy="371578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278556-8A18-4D12-9F8D-F6BAE04DD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598"/>
            <a:ext cx="4876800" cy="365760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BABB7EB8-2112-40AE-BF26-3DC2679264B6}"/>
              </a:ext>
            </a:extLst>
          </p:cNvPr>
          <p:cNvSpPr/>
          <p:nvPr/>
        </p:nvSpPr>
        <p:spPr>
          <a:xfrm>
            <a:off x="2438400" y="3581398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7052676-9B22-412C-8550-3E5DE113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FE6A810-A367-4F3B-82EE-DAC6528C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9443A7-1AF5-4D60-9899-053C0A563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94" y="1813607"/>
            <a:ext cx="4958462" cy="3718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10D15E-656C-40E1-AF2A-F2DE553C38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0043" y="1813608"/>
            <a:ext cx="4958465" cy="37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69521DFE-814E-4830-A536-F74A36E8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5E8591F-9412-4575-A934-A976069A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117898-FCAF-4ED1-AADA-D764CF190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480" y="1767840"/>
            <a:ext cx="4998720" cy="3749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CE9BCC-F4B8-4CD9-8E76-E60C60E49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760" y="1767840"/>
            <a:ext cx="499872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551</Words>
  <Application>Microsoft Office PowerPoint</Application>
  <PresentationFormat>On-screen Show (4:3)</PresentationFormat>
  <Paragraphs>163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PowerPoint B</vt:lpstr>
      <vt:lpstr>TN Oil &amp; Gas Update</vt:lpstr>
      <vt:lpstr>Division of Mineral &amp; Geologic Resources </vt:lpstr>
      <vt:lpstr>Oil &amp; Gas Online Map</vt:lpstr>
      <vt:lpstr>Plugging Contract Updates</vt:lpstr>
      <vt:lpstr>Types of State Procurement</vt:lpstr>
      <vt:lpstr>Plugging Contract Successes  </vt:lpstr>
      <vt:lpstr>PowerPoint Presentation</vt:lpstr>
      <vt:lpstr>PowerPoint Presentation</vt:lpstr>
      <vt:lpstr>PowerPoint Presentation</vt:lpstr>
      <vt:lpstr>PowerPoint Presentation</vt:lpstr>
      <vt:lpstr>FY2022 Administrative Actions</vt:lpstr>
      <vt:lpstr>Compliance Issues</vt:lpstr>
      <vt:lpstr>2020 Oil Production</vt:lpstr>
      <vt:lpstr>2020 Gas Production</vt:lpstr>
      <vt:lpstr>Things to Come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Bill</cp:lastModifiedBy>
  <cp:revision>18</cp:revision>
  <cp:lastPrinted>2022-10-02T17:17:29Z</cp:lastPrinted>
  <dcterms:created xsi:type="dcterms:W3CDTF">2015-04-23T14:18:47Z</dcterms:created>
  <dcterms:modified xsi:type="dcterms:W3CDTF">2022-10-09T20:58:19Z</dcterms:modified>
</cp:coreProperties>
</file>